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5" r:id="rId4"/>
    <p:sldId id="264" r:id="rId5"/>
    <p:sldId id="265" r:id="rId6"/>
    <p:sldId id="313" r:id="rId7"/>
    <p:sldId id="263" r:id="rId8"/>
    <p:sldId id="266" r:id="rId9"/>
    <p:sldId id="273" r:id="rId10"/>
    <p:sldId id="267" r:id="rId11"/>
    <p:sldId id="274" r:id="rId12"/>
    <p:sldId id="268" r:id="rId13"/>
    <p:sldId id="276" r:id="rId14"/>
    <p:sldId id="269" r:id="rId15"/>
    <p:sldId id="275" r:id="rId16"/>
    <p:sldId id="303" r:id="rId17"/>
    <p:sldId id="270" r:id="rId18"/>
    <p:sldId id="289" r:id="rId19"/>
    <p:sldId id="277" r:id="rId20"/>
    <p:sldId id="292" r:id="rId21"/>
    <p:sldId id="278" r:id="rId22"/>
    <p:sldId id="291" r:id="rId23"/>
    <p:sldId id="279" r:id="rId24"/>
    <p:sldId id="290" r:id="rId25"/>
    <p:sldId id="280" r:id="rId26"/>
    <p:sldId id="294" r:id="rId27"/>
    <p:sldId id="271" r:id="rId28"/>
    <p:sldId id="301" r:id="rId29"/>
    <p:sldId id="281" r:id="rId30"/>
    <p:sldId id="299" r:id="rId31"/>
    <p:sldId id="282" r:id="rId32"/>
    <p:sldId id="296" r:id="rId33"/>
    <p:sldId id="283" r:id="rId34"/>
    <p:sldId id="297" r:id="rId35"/>
    <p:sldId id="284" r:id="rId36"/>
    <p:sldId id="304" r:id="rId37"/>
    <p:sldId id="272" r:id="rId38"/>
    <p:sldId id="302" r:id="rId39"/>
    <p:sldId id="285" r:id="rId40"/>
    <p:sldId id="300" r:id="rId41"/>
    <p:sldId id="286" r:id="rId42"/>
    <p:sldId id="295" r:id="rId43"/>
    <p:sldId id="287" r:id="rId44"/>
    <p:sldId id="298" r:id="rId45"/>
    <p:sldId id="288" r:id="rId46"/>
    <p:sldId id="305" r:id="rId47"/>
    <p:sldId id="26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25"/>
    <a:srgbClr val="F58322"/>
    <a:srgbClr val="D6DCBA"/>
    <a:srgbClr val="D1B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7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6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7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AB3-BF39-4680-8AD9-6C129AC27D92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F994-76C3-4803-BA58-DAC7BC03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9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DAB3-BF39-4680-8AD9-6C129AC27D92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F994-76C3-4803-BA58-DAC7BC03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-228600"/>
            <a:ext cx="7315200" cy="7315200"/>
          </a:xfrm>
          <a:prstGeom prst="ellipse">
            <a:avLst/>
          </a:prstGeom>
          <a:solidFill>
            <a:srgbClr val="D6DCB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739062"/>
            <a:ext cx="12192000" cy="984738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3554" y="1034841"/>
            <a:ext cx="684488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African</a:t>
            </a:r>
          </a:p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Cultures</a:t>
            </a:r>
            <a:endParaRPr lang="en-US" sz="12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420" y="4901924"/>
            <a:ext cx="855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Arab, Ashanti, Bantu, &amp; Swahili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39097"/>
            <a:ext cx="10283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 people began to spread into North Africa in the late 600s, when the first Muslim armies arrived in Egypt.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 armies, traders, and scholars soon spread across northern Africa all the way to Morocco.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Wherever the Arabs went, they took Islam and the Arabic language with them.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Arabic was necessary to be able to read the Quran, Islam’s holy book. </a:t>
            </a:r>
          </a:p>
          <a:p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Arabic language, the religion of Islam, and many other aspects of Muslim culture became part of Africa.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9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71645"/>
            <a:ext cx="8128000" cy="5473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2317556"/>
            <a:ext cx="5715000" cy="4286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72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70896"/>
            <a:ext cx="10283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Arabs, but not all, practice Islam.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term “Arab” also includes Arabic-speaking Christians in Syria, Lebanon, Israel, and Jordan.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0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6" y="373380"/>
            <a:ext cx="6189787" cy="40233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85" y="2385060"/>
            <a:ext cx="5504752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90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3" y="1389580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term “Arab” refers to an ethnic group made up of people who speak the Arabic language.</a:t>
            </a:r>
          </a:p>
          <a:p>
            <a:pPr marL="1028700" lvl="2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Jews, Kurds, Berbers, Copts, and Druze speak Arabic, but are not usually considered Arab.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8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9" y="0"/>
            <a:ext cx="1031278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39609" y="-38055"/>
            <a:ext cx="412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 Girls’ School in Egypt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70896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majority of Arab people are found in Southwest Asia and northern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language of the Arab people is Arabic.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Arabs, but not all, practice Islam.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97503" y="2552910"/>
            <a:ext cx="539699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Ashanti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Prior to European colonization, the Ashanti people developed a large and influential empire in West Africa.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they live predominately in Ghana and Ivory Coast.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majority of Ashantis reside in Ashanti, Asanteman (currently a sub-nation within Ghana).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Asanteman has a population of 3,812,950.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total Ashanti population is over 7 million.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23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"/>
          <a:stretch/>
        </p:blipFill>
        <p:spPr>
          <a:xfrm>
            <a:off x="2565644" y="137159"/>
            <a:ext cx="5843611" cy="6583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 rot="11784998">
            <a:off x="3586056" y="3511201"/>
            <a:ext cx="377223" cy="10127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01329" y="2558157"/>
            <a:ext cx="970671" cy="92495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8" y="3935660"/>
            <a:ext cx="3506079" cy="23373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89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06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4400" dirty="0"/>
          </a:p>
          <a:p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SS7G4 </a:t>
            </a: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 will describe the diverse cultures of the people who live in Africa.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Explain the differences between an ethnic group and a religious group. </a:t>
            </a:r>
          </a:p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Explain the diversity of religions within the Arab, Ashanti, Bantu, and Swahili ethnic groups. </a:t>
            </a:r>
          </a:p>
        </p:txBody>
      </p:sp>
    </p:spTree>
    <p:extLst>
      <p:ext uri="{BB962C8B-B14F-4D97-AF65-F5344CB8AC3E}">
        <p14:creationId xmlns:p14="http://schemas.microsoft.com/office/powerpoint/2010/main" val="42623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1701, a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meeting of all the clan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chiefs in the region was held.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meeting, a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Golden Stool was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produced from the heavens by a priest and landed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the lap of Osei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Tutu, the first king.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was declared to be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symbol of the new Ashanti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kingdom.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is sacred to the Ashanti, as it is believed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that the kingdom will last as long as it remains in the hands of the Ashanti king.</a:t>
            </a:r>
          </a:p>
          <a:p>
            <a:pPr lvl="1"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 an Ashanti legend and has only been seen by the tribe's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royalty -- only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king and trusted advisers know the hiding place of the stool.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14" y="3094966"/>
            <a:ext cx="4435814" cy="3474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9" y="172403"/>
            <a:ext cx="6788132" cy="4545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11368702">
            <a:off x="4146256" y="4428507"/>
            <a:ext cx="500672" cy="173736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399" y="5323962"/>
            <a:ext cx="412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Golden Stool of the Ashanti (Replica)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994" y="1187009"/>
            <a:ext cx="412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Bells are attached to the side to warn the king of impending danger.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63076"/>
            <a:ext cx="10283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Ashanti believe in a supreme god who takes on various names depending upon the region of worship.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Ashanti believe lower gods, like spirits, are on earth to assist humans.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Spirits receive their power from the supreme god and are most often connected to the natural world.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Ashanti priests serve the spirits and act as mediators between the supreme god and humans.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called animism – the belief that natural physical entities, including animals, plants, and features of the earth, have a spiritual essence.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Other religions (Islam &amp; Christianity) are also practiced by many Ashanti.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41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6"/>
          <a:stretch/>
        </p:blipFill>
        <p:spPr>
          <a:xfrm>
            <a:off x="2237934" y="12664"/>
            <a:ext cx="771613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415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 dialect of the Ashanti language is called ‘Asante’, or ‘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Twi’. 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spoken in and around Kumasi, the capital of the former Ashanti empire, and within the current sub-national Asante Kingdom in Ghana.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60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6" y="1493911"/>
            <a:ext cx="7620000" cy="50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2" y="354013"/>
            <a:ext cx="5238750" cy="3924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619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live predominately in Ghana and Ivory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Coast.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speak Twi (or Asante).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Ashanti religion is a mixture of spiritual and supernatural powers.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believe that plants, animals, and trees have souls.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Golden Stool legend is very important to Ashanti culture.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2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04428" y="2552910"/>
            <a:ext cx="398314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Bantu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generally refers to nearly 600 ethnic groups in Africa who speak Bantu languages.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people are distributed throughout central and southern parts of the continent.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make up about two-thirds of Africa’s population and cover the southern half of the continent.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word “bantu” means “the people”.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51" y="685799"/>
            <a:ext cx="5357297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1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-228600"/>
            <a:ext cx="7315200" cy="7315200"/>
          </a:xfrm>
          <a:prstGeom prst="ellipse">
            <a:avLst/>
          </a:prstGeom>
          <a:solidFill>
            <a:srgbClr val="D6DCB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739062"/>
            <a:ext cx="12192000" cy="984738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3554" y="1034841"/>
            <a:ext cx="684488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African</a:t>
            </a:r>
          </a:p>
          <a:p>
            <a:pPr algn="ctr"/>
            <a:r>
              <a:rPr lang="en-US" sz="12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Cultures</a:t>
            </a:r>
            <a:endParaRPr lang="en-US" sz="12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420" y="4901924"/>
            <a:ext cx="855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Arab, Ashanti, Bantu, &amp; Swahili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originally came from southeastern Nigeria and Cameroon, and then spread east and south near Zambia.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Around 1000 CE, the Bantu reached present-day Zimbabwe and South Africa.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 they spread across the continent, they met many new people, learned new skills, and shared their customs and beliefs.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intermarried with the people, accepting new traditions and blending them with Bantu culture.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Bantu-speaking people settled as far south as the southern tip of Africa.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migration was one of the largest movements of people in Africa’s history. </a:t>
            </a:r>
          </a:p>
          <a:p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9" y="172075"/>
            <a:ext cx="6433748" cy="42891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8" y="2928015"/>
            <a:ext cx="5690413" cy="37556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0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Bantu people settled in areas where there was a strong Arab presence and are now Muslim.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Other Bantu people were influenced by missionary efforts in Africa and are now Christian.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Still others follow traditional African religions, like animism.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Animists believe that spirits are found in natural objects and surroundings.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12" y="218281"/>
            <a:ext cx="7774072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2" y="3338847"/>
            <a:ext cx="4931587" cy="3291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70896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over 650 different Bantu languages and dialects.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close to 70 million people across the southern half of Africa speak Bantu-based languages and share some part of Bantu culture.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934401"/>
            <a:ext cx="8869680" cy="49891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61160" y="5994884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High School Classroom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Bantu people are found throughout Sub-Saharan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is usually known more as a language than an ethnic group.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is a mixture of nearly 600 different ethnic groups combined.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over 650 different Bantu languages and dialects.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FF505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Bantu practice Islam, Christianity, &amp; traditional African religions (animism).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42443" y="2552910"/>
            <a:ext cx="490711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Swahili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99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people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inhabit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southern coast of East Africa,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Kenya, Tanzania, &amp; Mozambique.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Members mostly reside in the eastern African Great Lakes region, along the Swahili coast.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total population is 1,328,000.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r="11980"/>
          <a:stretch/>
        </p:blipFill>
        <p:spPr>
          <a:xfrm>
            <a:off x="3657600" y="488851"/>
            <a:ext cx="5064370" cy="58802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385538" y="3428999"/>
            <a:ext cx="942535" cy="15791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4515611">
            <a:off x="8677172" y="3373866"/>
            <a:ext cx="377223" cy="10127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Ethnic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common culture.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These characteristics have been part of their community for generations.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Ethnic groups can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Shared history, common ancestry, language, religion, traditions, beliefs, holidays, food,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things make up a common culture that is shared by the members of the ethnic group.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6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Ancestry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community developed along the coast of East Africa when Arab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traders began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settle there and intermarry with the local Bantu-speaking population. 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groups’ name comes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from the Arabic word “Swahili,” which means “one who lives on the coast”.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79" y="0"/>
            <a:ext cx="481938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266318" y="1371599"/>
            <a:ext cx="6606644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6318" y="5796290"/>
            <a:ext cx="660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Swahili Women &amp; Girls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89580"/>
            <a:ext cx="102834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Islam established its presence in the region during the 9th century, when Arab traders made contact with the Bantu people.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Islam has been one of the factors that helped create a common identity for such a diverse group of people.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among the Swahili also follow local religious beliefs that have been part of the culture of eastern Africa since before Muslim traders arrived.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52450"/>
            <a:ext cx="8128000" cy="5753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2542" y="1350498"/>
            <a:ext cx="1772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Men &amp; Boys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6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speak the Swahili language as their native tongue.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While the Swahili language is considered a Bantu language, there are many Arabic words and phrases included as a result of interactions with early Arab traders.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0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52450"/>
            <a:ext cx="8128000" cy="5753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2542" y="1350498"/>
            <a:ext cx="177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Swahili Islamic School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96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Swahili people are found in eastern Africa (Kenya, Tanzania, &amp; Mozambique).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language they speak is Swahili.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mixture of Arabic  &amp; traditional African languages.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FF505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Swahili people practice Islam.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7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214"/>
            <a:ext cx="9144000" cy="934188"/>
          </a:xfrm>
        </p:spPr>
        <p:txBody>
          <a:bodyPr/>
          <a:lstStyle/>
          <a:p>
            <a:r>
              <a:rPr lang="en-US" dirty="0" smtClean="0">
                <a:latin typeface="KG Second Chances Solid" panose="02000000000000000000" pitchFamily="2" charset="0"/>
              </a:rPr>
              <a:t>Credits: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690" y="1361114"/>
            <a:ext cx="11457904" cy="48078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photos were found via Creative Commons and labeled for reuse.</a:t>
            </a: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Fonts: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Backgrounds &amp; Graphics: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8941" y="4933950"/>
            <a:ext cx="1962150" cy="19240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06" y="2728550"/>
            <a:ext cx="2026285" cy="151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8697" y="5135771"/>
            <a:ext cx="1585328" cy="1573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8364" y="2728550"/>
            <a:ext cx="1516380" cy="1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Religious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201499"/>
            <a:ext cx="102834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belief system. They believe in the same god (or gods) and have common sacred text with a specific set of rules about how to live.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Religious groups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God(s), prophets, prayers, history, sacred text, religious laws, holy days, etc.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People from different ethnic groups may share the same religion; however, they may be from different cultures.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2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5654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Traditional African Religions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331" y="883067"/>
            <a:ext cx="1028348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Africans today are either Muslim or Christian, but traditional religions and customs still play a role in African culture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Characteristics of traditional African religions include: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Storytelling: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Creation stories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Kings are seen as gods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Ancestor worship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Rituals including art, music, fire, dance, food, drink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Charms and amulets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Animism: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Belief in spirits in nature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Prayers and offerings to spirits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799" y="630238"/>
            <a:ext cx="5486400" cy="5486400"/>
          </a:xfrm>
          <a:prstGeom prst="ellipse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8428" y="2552910"/>
            <a:ext cx="449514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Arabs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C2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332" y="-1"/>
            <a:ext cx="10396025" cy="6858001"/>
          </a:xfrm>
          <a:prstGeom prst="rect">
            <a:avLst/>
          </a:prstGeom>
          <a:solidFill>
            <a:srgbClr val="D6DCBA">
              <a:alpha val="95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5643" y="-75654"/>
            <a:ext cx="104007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C2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642" y="1311573"/>
            <a:ext cx="10283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of Africa’s Arab population is found in the countries of Northern Africa.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While the majority of Arabs are in North Africa, the gold and salt trade spread the Arab culture beyond the Sahara into the Sahel region and beyond.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CC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55" y="914399"/>
            <a:ext cx="9813090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73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1551</Words>
  <Application>Microsoft Office PowerPoint</Application>
  <PresentationFormat>Widescreen</PresentationFormat>
  <Paragraphs>184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Teacher Login</cp:lastModifiedBy>
  <cp:revision>59</cp:revision>
  <dcterms:created xsi:type="dcterms:W3CDTF">2013-10-28T01:52:50Z</dcterms:created>
  <dcterms:modified xsi:type="dcterms:W3CDTF">2015-03-04T13:27:00Z</dcterms:modified>
</cp:coreProperties>
</file>